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6"/>
  </p:notesMasterIdLst>
  <p:sldIdLst>
    <p:sldId id="278" r:id="rId2"/>
    <p:sldId id="279" r:id="rId3"/>
    <p:sldId id="295" r:id="rId4"/>
    <p:sldId id="296" r:id="rId5"/>
    <p:sldId id="297" r:id="rId6"/>
    <p:sldId id="298" r:id="rId7"/>
    <p:sldId id="299" r:id="rId8"/>
    <p:sldId id="300" r:id="rId9"/>
    <p:sldId id="307" r:id="rId10"/>
    <p:sldId id="308" r:id="rId11"/>
    <p:sldId id="312" r:id="rId12"/>
    <p:sldId id="309" r:id="rId13"/>
    <p:sldId id="310" r:id="rId14"/>
    <p:sldId id="311" r:id="rId15"/>
    <p:sldId id="313" r:id="rId16"/>
    <p:sldId id="314" r:id="rId17"/>
    <p:sldId id="315" r:id="rId18"/>
    <p:sldId id="301" r:id="rId19"/>
    <p:sldId id="302" r:id="rId20"/>
    <p:sldId id="303" r:id="rId21"/>
    <p:sldId id="306" r:id="rId22"/>
    <p:sldId id="292" r:id="rId23"/>
    <p:sldId id="293" r:id="rId24"/>
    <p:sldId id="294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09" autoAdjust="0"/>
  </p:normalViewPr>
  <p:slideViewPr>
    <p:cSldViewPr snapToGrid="0" snapToObjects="1">
      <p:cViewPr varScale="1">
        <p:scale>
          <a:sx n="114" d="100"/>
          <a:sy n="114" d="100"/>
        </p:scale>
        <p:origin x="186" y="11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quitters.com/positive-effects-of-video-games/" TargetMode="External"/><Relationship Id="rId13" Type="http://schemas.openxmlformats.org/officeDocument/2006/relationships/hyperlink" Target="https://eric.ed.gov/?id=ED137165" TargetMode="External"/><Relationship Id="rId3" Type="http://schemas.openxmlformats.org/officeDocument/2006/relationships/hyperlink" Target="https://en.wikipedia.org/wiki/Esports" TargetMode="External"/><Relationship Id="rId7" Type="http://schemas.openxmlformats.org/officeDocument/2006/relationships/hyperlink" Target="https://lt.wikipedia.org/wiki/CD_Projekt" TargetMode="External"/><Relationship Id="rId12" Type="http://schemas.openxmlformats.org/officeDocument/2006/relationships/hyperlink" Target="https://www.tandfonline.com/doi/pdf/10.1080/13642529.2014.973714?needAccess=true" TargetMode="External"/><Relationship Id="rId2" Type="http://schemas.openxmlformats.org/officeDocument/2006/relationships/hyperlink" Target="https://www.workandmoney.com/s/biggest-video-game-flops-5ca3bdbee02141c8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n.wikipedia.org/wiki/Atari" TargetMode="External"/><Relationship Id="rId11" Type="http://schemas.openxmlformats.org/officeDocument/2006/relationships/hyperlink" Target="https://www.aps.org/publications/apsnews/200810/physicshistory.cfm" TargetMode="External"/><Relationship Id="rId5" Type="http://schemas.openxmlformats.org/officeDocument/2006/relationships/hyperlink" Target="https://www.tandfonline.com/doi/abs/10.1080/00933104.2016.1208596" TargetMode="External"/><Relationship Id="rId10" Type="http://schemas.openxmlformats.org/officeDocument/2006/relationships/hyperlink" Target="https://files.eric.ed.gov/fulltext/EJ1143830.pdf" TargetMode="External"/><Relationship Id="rId4" Type="http://schemas.openxmlformats.org/officeDocument/2006/relationships/hyperlink" Target="https://www.thegamer.com/iconic-funny-video-game-memes/" TargetMode="External"/><Relationship Id="rId9" Type="http://schemas.openxmlformats.org/officeDocument/2006/relationships/hyperlink" Target="https://www.techtarget.com/whatis/definition/gaming" TargetMode="External"/><Relationship Id="rId14" Type="http://schemas.openxmlformats.org/officeDocument/2006/relationships/hyperlink" Target="https://air.unimi.it/bitstream/2434/685287/2/Maggiorini2019_Chapter_EvolutionOfGameControllersTowa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Gaming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763726" cy="878908"/>
          </a:xfrm>
        </p:spPr>
        <p:txBody>
          <a:bodyPr/>
          <a:lstStyle/>
          <a:p>
            <a:r>
              <a:rPr lang="en-US" dirty="0"/>
              <a:t>Martynas </a:t>
            </a:r>
            <a:r>
              <a:rPr lang="en-US" dirty="0" err="1"/>
              <a:t>Kulie</a:t>
            </a:r>
            <a:r>
              <a:rPr lang="lt-LT" dirty="0"/>
              <a:t>šius IFF</a:t>
            </a:r>
            <a:r>
              <a:rPr lang="en-US" dirty="0"/>
              <a:t>-1/9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2635-4376-E734-8677-663C230A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97104"/>
            <a:ext cx="5693664" cy="768096"/>
          </a:xfrm>
        </p:spPr>
        <p:txBody>
          <a:bodyPr/>
          <a:lstStyle/>
          <a:p>
            <a:r>
              <a:rPr lang="en-US" dirty="0"/>
              <a:t>MOBA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3ED7A-1782-55C6-F7FC-4872D7A6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1210280"/>
            <a:ext cx="5693664" cy="3122168"/>
          </a:xfrm>
        </p:spPr>
        <p:txBody>
          <a:bodyPr/>
          <a:lstStyle/>
          <a:p>
            <a:r>
              <a:rPr lang="en-US" dirty="0"/>
              <a:t>Multiplayer online battle arena</a:t>
            </a:r>
          </a:p>
        </p:txBody>
      </p:sp>
      <p:pic>
        <p:nvPicPr>
          <p:cNvPr id="5124" name="Picture 4" descr="Map (League of Legends) | League of Legends Wiki | Fandom">
            <a:extLst>
              <a:ext uri="{FF2B5EF4-FFF2-40B4-BE49-F238E27FC236}">
                <a16:creationId xmlns:a16="http://schemas.microsoft.com/office/drawing/2014/main" id="{D3E04210-964A-2367-BD78-DE2A6EF4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84" y="1954635"/>
            <a:ext cx="6229593" cy="44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6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46DF-2478-F69D-DDA5-520A4975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45" y="257710"/>
            <a:ext cx="7006821" cy="768096"/>
          </a:xfrm>
        </p:spPr>
        <p:txBody>
          <a:bodyPr/>
          <a:lstStyle/>
          <a:p>
            <a:r>
              <a:rPr lang="en-US" sz="2800" dirty="0"/>
              <a:t>Most popular </a:t>
            </a:r>
            <a:r>
              <a:rPr lang="en-US" sz="2800" dirty="0" err="1"/>
              <a:t>moba</a:t>
            </a:r>
            <a:r>
              <a:rPr lang="en-US" sz="2800" dirty="0"/>
              <a:t> games:</a:t>
            </a:r>
          </a:p>
        </p:txBody>
      </p:sp>
      <p:pic>
        <p:nvPicPr>
          <p:cNvPr id="6150" name="Picture 6" descr="Arena Of Valor: 3 Tips To Get The Most From This Free MOBA">
            <a:extLst>
              <a:ext uri="{FF2B5EF4-FFF2-40B4-BE49-F238E27FC236}">
                <a16:creationId xmlns:a16="http://schemas.microsoft.com/office/drawing/2014/main" id="{138109B5-82CD-10A7-5B53-FA9F755F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0" y="1201752"/>
            <a:ext cx="4648736" cy="23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MITE | Play For Free">
            <a:extLst>
              <a:ext uri="{FF2B5EF4-FFF2-40B4-BE49-F238E27FC236}">
                <a16:creationId xmlns:a16="http://schemas.microsoft.com/office/drawing/2014/main" id="{0A376D72-19FB-85E3-0220-C6FDB045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88" y="1196032"/>
            <a:ext cx="4177717" cy="23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eague of Legends">
            <a:extLst>
              <a:ext uri="{FF2B5EF4-FFF2-40B4-BE49-F238E27FC236}">
                <a16:creationId xmlns:a16="http://schemas.microsoft.com/office/drawing/2014/main" id="{5F63FD09-C09C-2E8C-8C94-1029F7E33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0" y="3944059"/>
            <a:ext cx="4733936" cy="248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ota 2 Feature: What to expect in early January from Dota 2 | GosuGamers">
            <a:extLst>
              <a:ext uri="{FF2B5EF4-FFF2-40B4-BE49-F238E27FC236}">
                <a16:creationId xmlns:a16="http://schemas.microsoft.com/office/drawing/2014/main" id="{3D1813DC-660D-3458-2D15-BDE954C9B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46" y="3904416"/>
            <a:ext cx="4516073" cy="254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5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5C44-5392-B397-A924-58D98A51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79" y="211533"/>
            <a:ext cx="5693664" cy="768096"/>
          </a:xfrm>
        </p:spPr>
        <p:txBody>
          <a:bodyPr/>
          <a:lstStyle/>
          <a:p>
            <a:r>
              <a:rPr lang="en-US" dirty="0"/>
              <a:t>FPS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42521-59E4-91F6-73E1-778F022D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91" y="1310948"/>
            <a:ext cx="5693664" cy="3122168"/>
          </a:xfrm>
        </p:spPr>
        <p:txBody>
          <a:bodyPr/>
          <a:lstStyle/>
          <a:p>
            <a:r>
              <a:rPr lang="en-US" dirty="0"/>
              <a:t>First-Person shooter</a:t>
            </a:r>
          </a:p>
        </p:txBody>
      </p:sp>
      <p:pic>
        <p:nvPicPr>
          <p:cNvPr id="7172" name="Picture 4" descr="Half-Life: Opposing Force on Steam">
            <a:extLst>
              <a:ext uri="{FF2B5EF4-FFF2-40B4-BE49-F238E27FC236}">
                <a16:creationId xmlns:a16="http://schemas.microsoft.com/office/drawing/2014/main" id="{79A3DDB3-D21B-053F-D98F-BB96CBCF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07" y="2065789"/>
            <a:ext cx="5539530" cy="415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15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AC2F-846F-3219-BAD6-372FCF7A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299655"/>
            <a:ext cx="6790944" cy="768096"/>
          </a:xfrm>
        </p:spPr>
        <p:txBody>
          <a:bodyPr/>
          <a:lstStyle/>
          <a:p>
            <a:r>
              <a:rPr lang="en-US" sz="3200" dirty="0"/>
              <a:t>Most popular FPS games:</a:t>
            </a:r>
          </a:p>
        </p:txBody>
      </p:sp>
      <p:pic>
        <p:nvPicPr>
          <p:cNvPr id="8194" name="Picture 2" descr="Save 60% on Tom Clancy's Rainbow Six® Siege on Steam">
            <a:extLst>
              <a:ext uri="{FF2B5EF4-FFF2-40B4-BE49-F238E27FC236}">
                <a16:creationId xmlns:a16="http://schemas.microsoft.com/office/drawing/2014/main" id="{CF63CA8F-5AB2-2857-30B3-ADD3F261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1067752"/>
            <a:ext cx="3892827" cy="22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unter-Strike: Global Offensive on Steam">
            <a:extLst>
              <a:ext uri="{FF2B5EF4-FFF2-40B4-BE49-F238E27FC236}">
                <a16:creationId xmlns:a16="http://schemas.microsoft.com/office/drawing/2014/main" id="{C197D0E4-150C-6236-C041-BC568E1E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39" y="1067752"/>
            <a:ext cx="3892827" cy="22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ALORANT: Riot Games' competitive 5v5 character-based tactical shooter">
            <a:extLst>
              <a:ext uri="{FF2B5EF4-FFF2-40B4-BE49-F238E27FC236}">
                <a16:creationId xmlns:a16="http://schemas.microsoft.com/office/drawing/2014/main" id="{DC8AC595-1EAF-FFB0-A790-0481FA72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317"/>
            <a:ext cx="4836952" cy="25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eroes - Overwatch Wiki">
            <a:extLst>
              <a:ext uri="{FF2B5EF4-FFF2-40B4-BE49-F238E27FC236}">
                <a16:creationId xmlns:a16="http://schemas.microsoft.com/office/drawing/2014/main" id="{6BC153C1-DD82-4011-6E72-46F1D4EE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51" y="3886317"/>
            <a:ext cx="4309755" cy="2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8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12C8-1492-8BEB-6BD9-42CBFAF9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47" y="203144"/>
            <a:ext cx="5693664" cy="768096"/>
          </a:xfrm>
        </p:spPr>
        <p:txBody>
          <a:bodyPr/>
          <a:lstStyle/>
          <a:p>
            <a:r>
              <a:rPr lang="en-US" dirty="0"/>
              <a:t>BR</a:t>
            </a:r>
          </a:p>
        </p:txBody>
      </p:sp>
      <p:pic>
        <p:nvPicPr>
          <p:cNvPr id="9220" name="Picture 4" descr="Warzone will act as the “through line” for the Call of Duty franchise | The  Loadout">
            <a:extLst>
              <a:ext uri="{FF2B5EF4-FFF2-40B4-BE49-F238E27FC236}">
                <a16:creationId xmlns:a16="http://schemas.microsoft.com/office/drawing/2014/main" id="{0F381C99-174F-E7E8-A208-62C5D3AA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24" y="1694576"/>
            <a:ext cx="7598562" cy="427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95EBE-1BF9-566B-2CEC-170195AA6276}"/>
              </a:ext>
            </a:extLst>
          </p:cNvPr>
          <p:cNvSpPr txBox="1"/>
          <p:nvPr/>
        </p:nvSpPr>
        <p:spPr>
          <a:xfrm>
            <a:off x="520117" y="1107347"/>
            <a:ext cx="43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Battle Royale</a:t>
            </a:r>
          </a:p>
        </p:txBody>
      </p:sp>
    </p:spTree>
    <p:extLst>
      <p:ext uri="{BB962C8B-B14F-4D97-AF65-F5344CB8AC3E}">
        <p14:creationId xmlns:p14="http://schemas.microsoft.com/office/powerpoint/2010/main" val="411958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7CE-69C9-0CA8-2464-EFCC8A7C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203144"/>
            <a:ext cx="6790944" cy="768096"/>
          </a:xfrm>
        </p:spPr>
        <p:txBody>
          <a:bodyPr/>
          <a:lstStyle/>
          <a:p>
            <a:r>
              <a:rPr lang="en-US" sz="2800" dirty="0"/>
              <a:t>Most popular Battle Royale games:</a:t>
            </a:r>
          </a:p>
        </p:txBody>
      </p:sp>
      <p:pic>
        <p:nvPicPr>
          <p:cNvPr id="10242" name="Picture 2" descr="PUBG Corp Confirms PlayerUnknowns Battlegrounds 2 is in development -  Charlie INTEL">
            <a:extLst>
              <a:ext uri="{FF2B5EF4-FFF2-40B4-BE49-F238E27FC236}">
                <a16:creationId xmlns:a16="http://schemas.microsoft.com/office/drawing/2014/main" id="{0E6C1FD8-6C25-0F14-2470-D4638673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" y="1319169"/>
            <a:ext cx="4630723" cy="26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tch v1.6 - Fortnite Battle Royale">
            <a:extLst>
              <a:ext uri="{FF2B5EF4-FFF2-40B4-BE49-F238E27FC236}">
                <a16:creationId xmlns:a16="http://schemas.microsoft.com/office/drawing/2014/main" id="{6D083608-989A-80A4-529F-B8B965E0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10" y="1319169"/>
            <a:ext cx="4630724" cy="26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pex Legends - The Next Evolution of Hero Shooter - Free to Play">
            <a:extLst>
              <a:ext uri="{FF2B5EF4-FFF2-40B4-BE49-F238E27FC236}">
                <a16:creationId xmlns:a16="http://schemas.microsoft.com/office/drawing/2014/main" id="{7FC02FBE-A771-82BB-CEC7-E7643746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" y="4076276"/>
            <a:ext cx="4287604" cy="24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Welcome to the New Warzone: An Overview of Verdansk '84">
            <a:extLst>
              <a:ext uri="{FF2B5EF4-FFF2-40B4-BE49-F238E27FC236}">
                <a16:creationId xmlns:a16="http://schemas.microsoft.com/office/drawing/2014/main" id="{E17FD87F-5D23-8344-1B61-4CFDFD48B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74443"/>
            <a:ext cx="4287604" cy="241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670E-F8FF-39E4-D97E-41B09350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5" y="197104"/>
            <a:ext cx="7466537" cy="768096"/>
          </a:xfrm>
        </p:spPr>
        <p:txBody>
          <a:bodyPr/>
          <a:lstStyle/>
          <a:p>
            <a:r>
              <a:rPr lang="en-US" dirty="0"/>
              <a:t>RPG</a:t>
            </a:r>
          </a:p>
        </p:txBody>
      </p:sp>
      <p:pic>
        <p:nvPicPr>
          <p:cNvPr id="11266" name="Picture 2" descr="Top 10 Best RPG Games For Android &amp; iOS 2019! [High Graphics] - YouTube">
            <a:extLst>
              <a:ext uri="{FF2B5EF4-FFF2-40B4-BE49-F238E27FC236}">
                <a16:creationId xmlns:a16="http://schemas.microsoft.com/office/drawing/2014/main" id="{CBC4E94B-5C51-1728-DA02-5A3D4C71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1" y="2975993"/>
            <a:ext cx="4932727" cy="277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A6CB9A-F9CA-922A-DD15-650055663A51}"/>
              </a:ext>
            </a:extLst>
          </p:cNvPr>
          <p:cNvSpPr txBox="1"/>
          <p:nvPr/>
        </p:nvSpPr>
        <p:spPr>
          <a:xfrm>
            <a:off x="494951" y="2205946"/>
            <a:ext cx="349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</a:t>
            </a:r>
          </a:p>
        </p:txBody>
      </p:sp>
      <p:pic>
        <p:nvPicPr>
          <p:cNvPr id="11268" name="Picture 4" descr="RPG-7 - Wikipedia">
            <a:extLst>
              <a:ext uri="{FF2B5EF4-FFF2-40B4-BE49-F238E27FC236}">
                <a16:creationId xmlns:a16="http://schemas.microsoft.com/office/drawing/2014/main" id="{2D0BEA39-0B94-1B64-247B-CDF057F9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9" y="2899886"/>
            <a:ext cx="4817028" cy="32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B2908D-5E86-3672-74F7-4A99354E2346}"/>
              </a:ext>
            </a:extLst>
          </p:cNvPr>
          <p:cNvSpPr txBox="1"/>
          <p:nvPr/>
        </p:nvSpPr>
        <p:spPr>
          <a:xfrm>
            <a:off x="6388916" y="2360148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04569-5AD8-D7CB-9F7A-1F3F176F53C6}"/>
              </a:ext>
            </a:extLst>
          </p:cNvPr>
          <p:cNvSpPr txBox="1"/>
          <p:nvPr/>
        </p:nvSpPr>
        <p:spPr>
          <a:xfrm>
            <a:off x="595618" y="1199626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Role playing game</a:t>
            </a:r>
          </a:p>
        </p:txBody>
      </p:sp>
    </p:spTree>
    <p:extLst>
      <p:ext uri="{BB962C8B-B14F-4D97-AF65-F5344CB8AC3E}">
        <p14:creationId xmlns:p14="http://schemas.microsoft.com/office/powerpoint/2010/main" val="361569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C4F2-3B4D-C3D6-277D-82C55324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266099"/>
            <a:ext cx="5693664" cy="768096"/>
          </a:xfrm>
        </p:spPr>
        <p:txBody>
          <a:bodyPr/>
          <a:lstStyle/>
          <a:p>
            <a:r>
              <a:rPr lang="en-US" sz="2400" dirty="0"/>
              <a:t>Most popular RPG games</a:t>
            </a:r>
          </a:p>
        </p:txBody>
      </p:sp>
      <p:pic>
        <p:nvPicPr>
          <p:cNvPr id="12290" name="Picture 2" descr="Kaufen The Elder Scrolls V: Skyrim Steam">
            <a:extLst>
              <a:ext uri="{FF2B5EF4-FFF2-40B4-BE49-F238E27FC236}">
                <a16:creationId xmlns:a16="http://schemas.microsoft.com/office/drawing/2014/main" id="{3375BDA1-E19C-1AEE-91E5-A20413A6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1" y="1034195"/>
            <a:ext cx="4178067" cy="23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yberpunk 2077“ košmaras: žaidėjai šaiposi, kūrėjai atsiprašinėja ir siūlo  grąžinti kopijas | Esports namai | 15min.lt">
            <a:extLst>
              <a:ext uri="{FF2B5EF4-FFF2-40B4-BE49-F238E27FC236}">
                <a16:creationId xmlns:a16="http://schemas.microsoft.com/office/drawing/2014/main" id="{09C4EF4E-3C5C-94F5-3E4F-FBA4125F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1" y="3663892"/>
            <a:ext cx="4386743" cy="24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Genshin Impact - Apps on Google Play">
            <a:extLst>
              <a:ext uri="{FF2B5EF4-FFF2-40B4-BE49-F238E27FC236}">
                <a16:creationId xmlns:a16="http://schemas.microsoft.com/office/drawing/2014/main" id="{3E307398-DBD0-636A-7D0D-B33F4CA5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92" y="3619850"/>
            <a:ext cx="5007566" cy="28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ELDEN RING on Steam">
            <a:extLst>
              <a:ext uri="{FF2B5EF4-FFF2-40B4-BE49-F238E27FC236}">
                <a16:creationId xmlns:a16="http://schemas.microsoft.com/office/drawing/2014/main" id="{CDA13DDB-A377-DBB8-EE8D-1047EA1F0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5" y="1034195"/>
            <a:ext cx="4715439" cy="220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3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94F6-CD2D-1D72-8328-8F2BF502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27" y="235087"/>
            <a:ext cx="6993753" cy="768096"/>
          </a:xfrm>
        </p:spPr>
        <p:txBody>
          <a:bodyPr/>
          <a:lstStyle/>
          <a:p>
            <a:r>
              <a:rPr lang="en-US" dirty="0"/>
              <a:t>Historical gaming flops</a:t>
            </a:r>
          </a:p>
        </p:txBody>
      </p:sp>
      <p:pic>
        <p:nvPicPr>
          <p:cNvPr id="1026" name="Picture 2" descr="Google Stadia's Launch Is a Flop. After months of hyping it up, Google's… |  by Hannah Michelle Lambert | Worthix | Medium">
            <a:extLst>
              <a:ext uri="{FF2B5EF4-FFF2-40B4-BE49-F238E27FC236}">
                <a16:creationId xmlns:a16="http://schemas.microsoft.com/office/drawing/2014/main" id="{D13D35DF-65EA-D3C9-FEB9-EC9B2F7433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3" y="1983260"/>
            <a:ext cx="6156654" cy="410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0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4EBC-3C75-DBB4-5BFE-54683351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54" y="270256"/>
            <a:ext cx="6994925" cy="768096"/>
          </a:xfrm>
        </p:spPr>
        <p:txBody>
          <a:bodyPr/>
          <a:lstStyle/>
          <a:p>
            <a:r>
              <a:rPr lang="en-US" dirty="0"/>
              <a:t>1. ET: </a:t>
            </a:r>
            <a:r>
              <a:rPr lang="en-US" sz="2400" dirty="0"/>
              <a:t>the extra-terrestrial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EBC9-589C-D8BC-3E2D-7730D0F7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683" y="1358842"/>
            <a:ext cx="5698280" cy="4777038"/>
          </a:xfrm>
        </p:spPr>
        <p:txBody>
          <a:bodyPr/>
          <a:lstStyle/>
          <a:p>
            <a:r>
              <a:rPr lang="en-US" dirty="0"/>
              <a:t>Reasons: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Millions of copies unsold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 is and was considered the worst game ever</a:t>
            </a:r>
          </a:p>
          <a:p>
            <a:r>
              <a:rPr lang="en-US" dirty="0"/>
              <a:t>What happened: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Atari lost millions of dollars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Atari got                sold to another company</a:t>
            </a:r>
          </a:p>
        </p:txBody>
      </p:sp>
      <p:pic>
        <p:nvPicPr>
          <p:cNvPr id="1026" name="Picture 2" descr="E.T. the Extra-Terrestrial (video game) - Wikipedia">
            <a:extLst>
              <a:ext uri="{FF2B5EF4-FFF2-40B4-BE49-F238E27FC236}">
                <a16:creationId xmlns:a16="http://schemas.microsoft.com/office/drawing/2014/main" id="{6181E408-CC47-8D26-C7E2-175ADECE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3" y="1378060"/>
            <a:ext cx="3097538" cy="432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11A02-1DB2-406A-D539-252EE4A9B77A}"/>
              </a:ext>
            </a:extLst>
          </p:cNvPr>
          <p:cNvSpPr txBox="1">
            <a:spLocks/>
          </p:cNvSpPr>
          <p:nvPr/>
        </p:nvSpPr>
        <p:spPr>
          <a:xfrm>
            <a:off x="5725683" y="3407647"/>
            <a:ext cx="5698280" cy="2048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7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8" y="181217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97" y="1209548"/>
            <a:ext cx="8678614" cy="47589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gaming and why we need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First</a:t>
            </a:r>
            <a:r>
              <a:rPr lang="lt-LT" dirty="0"/>
              <a:t> </a:t>
            </a:r>
            <a:r>
              <a:rPr lang="lt-LT" dirty="0" err="1"/>
              <a:t>ever</a:t>
            </a:r>
            <a:r>
              <a:rPr lang="lt-LT" dirty="0"/>
              <a:t> </a:t>
            </a:r>
            <a:r>
              <a:rPr lang="lt-LT" dirty="0" err="1"/>
              <a:t>video</a:t>
            </a:r>
            <a:r>
              <a:rPr lang="lt-LT" dirty="0"/>
              <a:t> </a:t>
            </a:r>
            <a:r>
              <a:rPr lang="lt-LT" dirty="0" err="1"/>
              <a:t>game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Evolution of Input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​Esports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popular game genres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Historical Gaming Flops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​Summary​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4EBC-3C75-DBB4-5BFE-54683351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54" y="270256"/>
            <a:ext cx="6814842" cy="768096"/>
          </a:xfrm>
        </p:spPr>
        <p:txBody>
          <a:bodyPr/>
          <a:lstStyle/>
          <a:p>
            <a:r>
              <a:rPr lang="en-US" dirty="0"/>
              <a:t>2.</a:t>
            </a:r>
            <a:r>
              <a:rPr lang="en-US" b="0" i="0" dirty="0">
                <a:solidFill>
                  <a:srgbClr val="000000"/>
                </a:solidFill>
                <a:effectLst/>
                <a:latin typeface="Libre Franklin" panose="020B0604020202020204" pitchFamily="2" charset="-70"/>
              </a:rPr>
              <a:t> </a:t>
            </a:r>
            <a:r>
              <a:rPr lang="en-US" b="0" i="0" dirty="0">
                <a:effectLst/>
              </a:rPr>
              <a:t>Def Jam </a:t>
            </a:r>
            <a:r>
              <a:rPr lang="en-US" b="0" i="0" dirty="0" err="1">
                <a:effectLst/>
              </a:rPr>
              <a:t>Rapstar</a:t>
            </a:r>
            <a:br>
              <a:rPr lang="en-US" b="0" i="0" dirty="0">
                <a:solidFill>
                  <a:srgbClr val="000000"/>
                </a:solidFill>
                <a:effectLst/>
                <a:latin typeface="Libre Franklin" panose="020B0604020202020204" pitchFamily="2" charset="-7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EBC9-589C-D8BC-3E2D-7730D0F7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336" y="1038352"/>
            <a:ext cx="4312094" cy="1754326"/>
          </a:xfrm>
        </p:spPr>
        <p:txBody>
          <a:bodyPr/>
          <a:lstStyle/>
          <a:p>
            <a:r>
              <a:rPr lang="en-US" dirty="0"/>
              <a:t>Reasons: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Poor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Unlicensed songs</a:t>
            </a:r>
          </a:p>
        </p:txBody>
      </p:sp>
      <p:pic>
        <p:nvPicPr>
          <p:cNvPr id="3074" name="Picture 2" descr="Def Jam Rapstar - Xbox 360 - Walmart.com">
            <a:extLst>
              <a:ext uri="{FF2B5EF4-FFF2-40B4-BE49-F238E27FC236}">
                <a16:creationId xmlns:a16="http://schemas.microsoft.com/office/drawing/2014/main" id="{A46732A2-16D9-C56B-A054-80DCE918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548"/>
            <a:ext cx="4966763" cy="49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22461-47CA-2C54-1B07-1D082CD8FF80}"/>
              </a:ext>
            </a:extLst>
          </p:cNvPr>
          <p:cNvSpPr txBox="1"/>
          <p:nvPr/>
        </p:nvSpPr>
        <p:spPr>
          <a:xfrm>
            <a:off x="6498336" y="2982481"/>
            <a:ext cx="4312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4mm game studio got sued by EMI for 8 million dollars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Konami and Autumn games got sued by City National Bank for credit fraud and 4mm closed down.</a:t>
            </a:r>
          </a:p>
        </p:txBody>
      </p:sp>
    </p:spTree>
    <p:extLst>
      <p:ext uri="{BB962C8B-B14F-4D97-AF65-F5344CB8AC3E}">
        <p14:creationId xmlns:p14="http://schemas.microsoft.com/office/powerpoint/2010/main" val="157410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4EBC-3C75-DBB4-5BFE-54683351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54" y="270256"/>
            <a:ext cx="6634708" cy="768096"/>
          </a:xfrm>
        </p:spPr>
        <p:txBody>
          <a:bodyPr/>
          <a:lstStyle/>
          <a:p>
            <a:r>
              <a:rPr lang="en-US" dirty="0"/>
              <a:t>3. Cyberpunk 2077</a:t>
            </a:r>
          </a:p>
        </p:txBody>
      </p:sp>
      <p:pic>
        <p:nvPicPr>
          <p:cNvPr id="2054" name="Picture 6" descr="Cyberpunk 2077's February 1.2 Patch Has Been Delayed | Tom's Hardware">
            <a:extLst>
              <a:ext uri="{FF2B5EF4-FFF2-40B4-BE49-F238E27FC236}">
                <a16:creationId xmlns:a16="http://schemas.microsoft.com/office/drawing/2014/main" id="{61ADC326-F7E7-50D1-1040-3DE6CA5F7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4" y="1485900"/>
            <a:ext cx="6908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3FEC0-2FF7-92D5-DB05-0AF2B655E961}"/>
              </a:ext>
            </a:extLst>
          </p:cNvPr>
          <p:cNvSpPr txBox="1"/>
          <p:nvPr/>
        </p:nvSpPr>
        <p:spPr>
          <a:xfrm>
            <a:off x="7592037" y="1124125"/>
            <a:ext cx="4219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Reasons: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Delayed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Unfinished product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2C1A4-F8E7-1B9F-1DA7-0C5D4AFA025C}"/>
              </a:ext>
            </a:extLst>
          </p:cNvPr>
          <p:cNvSpPr txBox="1"/>
          <p:nvPr/>
        </p:nvSpPr>
        <p:spPr>
          <a:xfrm>
            <a:off x="7592037" y="2256639"/>
            <a:ext cx="3733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CDPR stocks dropped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action lawsuits happened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1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88" y="210312"/>
            <a:ext cx="8084127" cy="768096"/>
          </a:xfrm>
        </p:spPr>
        <p:txBody>
          <a:bodyPr/>
          <a:lstStyle/>
          <a:p>
            <a:r>
              <a:rPr lang="en-US" sz="3600" dirty="0"/>
              <a:t>SUMMARY/Conclusion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57" y="1590454"/>
            <a:ext cx="7171601" cy="27005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Games are fun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Games help develop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Games can earn you money</a:t>
            </a: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91C9-7068-B91F-5A68-547320BE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94" y="374904"/>
            <a:ext cx="4169664" cy="667512"/>
          </a:xfrm>
        </p:spPr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43FA5-1C3B-E6FD-8446-9C0CFAEC6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893" y="1042416"/>
            <a:ext cx="11467983" cy="49586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Trust me bro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https://www.workandmoney.com/s/biggest-video-game-flops-5ca3bdbee02141c8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https://en.wikipedia.org/wiki/Esports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https://www.thegamer.com/iconic-funny-video-game-memes/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https://www.tandfonline.com/doi/abs/10.1080/00933104.2016.1208596</a:t>
            </a:r>
            <a:r>
              <a:rPr lang="en-US" sz="1200" dirty="0"/>
              <a:t> - paywall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https://en.wikipedia.org/wiki/Atari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https://lt.wikipedia.org/wiki/CD_Projekt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https://gamequitters.com/positive-effects-of-video-games/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https://www.techtarget.com/whatis/definition/gaming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>
                <a:hlinkClick r:id="rId10"/>
              </a:rPr>
              <a:t>https://files.eric.ed.gov/fulltext/EJ1143830.pdf</a:t>
            </a:r>
            <a:r>
              <a:rPr lang="en-US" sz="1200"/>
              <a:t> – read through all</a:t>
            </a: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11"/>
              </a:rPr>
              <a:t>https://www.aps.org/publications/apsnews/200810/physicshistory.cfm</a:t>
            </a:r>
            <a:r>
              <a:rPr lang="en-US" sz="1200" dirty="0"/>
              <a:t> – read through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12"/>
              </a:rPr>
              <a:t>https://www.tandfonline.com/doi/pdf/10.1080/13642529.2014.973714?needAccess=true</a:t>
            </a:r>
            <a:r>
              <a:rPr lang="en-US" sz="1200" dirty="0"/>
              <a:t> – read through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13"/>
              </a:rPr>
              <a:t>https://eric.ed.gov/?id=ED137165</a:t>
            </a:r>
            <a:r>
              <a:rPr lang="en-US" sz="1200" dirty="0"/>
              <a:t> – read through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14"/>
              </a:rPr>
              <a:t>https://air.unimi.it/bitstream/2434/685287/2/Maggiorini2019_Chapter_EvolutionOfGameControllersTowa.pdf</a:t>
            </a:r>
            <a:r>
              <a:rPr lang="en-US" sz="1200" dirty="0"/>
              <a:t> - read through all</a:t>
            </a:r>
          </a:p>
        </p:txBody>
      </p:sp>
    </p:spTree>
    <p:extLst>
      <p:ext uri="{BB962C8B-B14F-4D97-AF65-F5344CB8AC3E}">
        <p14:creationId xmlns:p14="http://schemas.microsoft.com/office/powerpoint/2010/main" val="266702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A6BC-E574-05E9-F1D1-9622770E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0" y="199918"/>
            <a:ext cx="6501384" cy="768096"/>
          </a:xfrm>
        </p:spPr>
        <p:txBody>
          <a:bodyPr/>
          <a:lstStyle/>
          <a:p>
            <a:r>
              <a:rPr lang="en-US" dirty="0"/>
              <a:t>What is gaming?</a:t>
            </a:r>
          </a:p>
        </p:txBody>
      </p:sp>
      <p:pic>
        <p:nvPicPr>
          <p:cNvPr id="4" name="Turinio vietos rezervavimo ženklas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221" y="1592420"/>
            <a:ext cx="6754341" cy="32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6A41-5A4D-2534-5903-BDE09320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69" y="270256"/>
            <a:ext cx="9350093" cy="768096"/>
          </a:xfrm>
        </p:spPr>
        <p:txBody>
          <a:bodyPr/>
          <a:lstStyle/>
          <a:p>
            <a:r>
              <a:rPr lang="en-US" sz="3600" dirty="0"/>
              <a:t>Why do we need gaming?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65CA-7553-7AB3-DED1-0D47BF3E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97" y="1643290"/>
            <a:ext cx="7093239" cy="31221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 err="1"/>
              <a:t>Increased</a:t>
            </a:r>
            <a:r>
              <a:rPr lang="lt-LT" dirty="0"/>
              <a:t> </a:t>
            </a:r>
            <a:r>
              <a:rPr lang="lt-LT" dirty="0" err="1"/>
              <a:t>hand</a:t>
            </a:r>
            <a:r>
              <a:rPr lang="lt-LT" dirty="0"/>
              <a:t>-to-</a:t>
            </a:r>
            <a:r>
              <a:rPr lang="lt-LT" dirty="0" err="1"/>
              <a:t>eye</a:t>
            </a:r>
            <a:r>
              <a:rPr lang="lt-LT" dirty="0"/>
              <a:t> </a:t>
            </a:r>
            <a:r>
              <a:rPr lang="lt-LT" dirty="0" err="1"/>
              <a:t>coordination</a:t>
            </a:r>
            <a:endParaRPr lang="lt-L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and more accurate decision-making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eyesight (attention to detail)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Improved problem-solving skills and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Improved cognitive abilities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Possibility to make money</a:t>
            </a:r>
            <a:endParaRPr lang="lt-L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4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1324-451B-0F8E-FDE7-7BA2FE92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" y="106403"/>
            <a:ext cx="6488915" cy="768096"/>
          </a:xfrm>
        </p:spPr>
        <p:txBody>
          <a:bodyPr/>
          <a:lstStyle/>
          <a:p>
            <a:r>
              <a:rPr lang="lt-LT" sz="3600" dirty="0" err="1"/>
              <a:t>First</a:t>
            </a:r>
            <a:r>
              <a:rPr lang="lt-LT" sz="3600" dirty="0"/>
              <a:t> </a:t>
            </a:r>
            <a:r>
              <a:rPr lang="lt-LT" sz="3600" dirty="0" err="1"/>
              <a:t>video</a:t>
            </a:r>
            <a:r>
              <a:rPr lang="lt-LT" sz="3600" dirty="0"/>
              <a:t> </a:t>
            </a:r>
            <a:r>
              <a:rPr lang="lt-LT" sz="3600" dirty="0" err="1"/>
              <a:t>Game</a:t>
            </a:r>
            <a:endParaRPr lang="en-US" sz="3600" dirty="0"/>
          </a:p>
        </p:txBody>
      </p:sp>
      <p:pic>
        <p:nvPicPr>
          <p:cNvPr id="1026" name="Picture 2" descr="BNL | History:The First Video Gam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2" y="2367094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455" y="1039660"/>
            <a:ext cx="609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1958 October </a:t>
            </a:r>
            <a:r>
              <a:rPr lang="lt-LT" dirty="0" err="1"/>
              <a:t>William</a:t>
            </a:r>
            <a:r>
              <a:rPr lang="lt-LT" dirty="0"/>
              <a:t> </a:t>
            </a:r>
            <a:r>
              <a:rPr lang="lt-LT" dirty="0" err="1"/>
              <a:t>Higinbotham</a:t>
            </a:r>
            <a:r>
              <a:rPr lang="en-US" dirty="0"/>
              <a:t> - “Tennis for Two” </a:t>
            </a:r>
            <a:endParaRPr lang="lt-LT" dirty="0"/>
          </a:p>
        </p:txBody>
      </p:sp>
      <p:pic>
        <p:nvPicPr>
          <p:cNvPr id="1030" name="Picture 6" descr="Tennis for Two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54" y="2037970"/>
            <a:ext cx="4241062" cy="37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1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F915-7A3C-3EBD-5FA6-7126F17E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5" y="223464"/>
            <a:ext cx="8020165" cy="768096"/>
          </a:xfrm>
        </p:spPr>
        <p:txBody>
          <a:bodyPr/>
          <a:lstStyle/>
          <a:p>
            <a:r>
              <a:rPr lang="en-US" sz="3200" dirty="0"/>
              <a:t>Evolution of Input devices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1152331"/>
            <a:ext cx="2620867" cy="1956061"/>
          </a:xfrm>
          <a:prstGeom prst="rect">
            <a:avLst/>
          </a:prstGeom>
        </p:spPr>
      </p:pic>
      <p:pic>
        <p:nvPicPr>
          <p:cNvPr id="5" name="Paveikslėlis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46" y="1152331"/>
            <a:ext cx="2615671" cy="1611254"/>
          </a:xfrm>
          <a:prstGeom prst="rect">
            <a:avLst/>
          </a:prstGeom>
        </p:spPr>
      </p:pic>
      <p:pic>
        <p:nvPicPr>
          <p:cNvPr id="6" name="Paveikslėlis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5" y="991560"/>
            <a:ext cx="2727659" cy="2091976"/>
          </a:xfrm>
          <a:prstGeom prst="rect">
            <a:avLst/>
          </a:prstGeom>
        </p:spPr>
      </p:pic>
      <p:pic>
        <p:nvPicPr>
          <p:cNvPr id="7" name="Paveikslėlis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8" y="3016927"/>
            <a:ext cx="2620866" cy="1653349"/>
          </a:xfrm>
          <a:prstGeom prst="rect">
            <a:avLst/>
          </a:prstGeom>
        </p:spPr>
      </p:pic>
      <p:pic>
        <p:nvPicPr>
          <p:cNvPr id="8" name="Paveikslėlis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446" y="2942055"/>
            <a:ext cx="2371853" cy="1803092"/>
          </a:xfrm>
          <a:prstGeom prst="rect">
            <a:avLst/>
          </a:prstGeom>
        </p:spPr>
      </p:pic>
      <p:pic>
        <p:nvPicPr>
          <p:cNvPr id="9" name="Paveikslėlis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666" y="4867435"/>
            <a:ext cx="4798133" cy="1667437"/>
          </a:xfrm>
          <a:prstGeom prst="rect">
            <a:avLst/>
          </a:prstGeom>
        </p:spPr>
      </p:pic>
      <p:pic>
        <p:nvPicPr>
          <p:cNvPr id="2050" name="Picture 2" descr="Ps4 Vr Headset And Controller Cheap Sales, 46% OFF | bayazit.av.t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41" y="3563000"/>
            <a:ext cx="4878317" cy="282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5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2298-383D-A88C-72E3-E8CA83A9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39" y="199918"/>
            <a:ext cx="5693664" cy="768096"/>
          </a:xfrm>
        </p:spPr>
        <p:txBody>
          <a:bodyPr/>
          <a:lstStyle/>
          <a:p>
            <a:r>
              <a:rPr lang="en-US" dirty="0"/>
              <a:t>Esports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0956-6E8A-80F6-2A07-CCD59A38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6" y="970278"/>
            <a:ext cx="9144336" cy="5212407"/>
          </a:xfrm>
        </p:spPr>
        <p:txBody>
          <a:bodyPr/>
          <a:lstStyle/>
          <a:p>
            <a:r>
              <a:rPr lang="en-US" dirty="0"/>
              <a:t>Form of competition using multiplayer video games</a:t>
            </a:r>
          </a:p>
          <a:p>
            <a:r>
              <a:rPr lang="en-US" dirty="0"/>
              <a:t>Not considered as a real sport, rather a mind sport like chess, shogi or poker</a:t>
            </a:r>
          </a:p>
          <a:p>
            <a:r>
              <a:rPr lang="en-US" dirty="0" err="1"/>
              <a:t>Arround</a:t>
            </a:r>
            <a:r>
              <a:rPr lang="en-US" dirty="0"/>
              <a:t> 500 million viewers</a:t>
            </a:r>
          </a:p>
          <a:p>
            <a:endParaRPr lang="en-US" dirty="0"/>
          </a:p>
        </p:txBody>
      </p:sp>
      <p:pic>
        <p:nvPicPr>
          <p:cNvPr id="3076" name="Picture 4" descr="eSports is becoming a multi-million dollar industry.">
            <a:extLst>
              <a:ext uri="{FF2B5EF4-FFF2-40B4-BE49-F238E27FC236}">
                <a16:creationId xmlns:a16="http://schemas.microsoft.com/office/drawing/2014/main" id="{3FC9CBBC-CBD6-BB71-29D0-76E72B4A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44" y="3338808"/>
            <a:ext cx="5788752" cy="32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90D9-6FA9-BE19-F00B-AC7329D9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38" y="235087"/>
            <a:ext cx="7837816" cy="768096"/>
          </a:xfrm>
        </p:spPr>
        <p:txBody>
          <a:bodyPr/>
          <a:lstStyle/>
          <a:p>
            <a:r>
              <a:rPr lang="en-US" sz="3600" dirty="0"/>
              <a:t>First </a:t>
            </a:r>
            <a:r>
              <a:rPr lang="en-US" sz="3600" dirty="0" err="1"/>
              <a:t>esport</a:t>
            </a:r>
            <a:r>
              <a:rPr lang="en-US" sz="3600" dirty="0"/>
              <a:t> tournament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2C1499-2578-6877-2267-D77A1A5AC9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5094"/>
            <a:ext cx="5627719" cy="361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ceships and stars on a round monitor">
            <a:extLst>
              <a:ext uri="{FF2B5EF4-FFF2-40B4-BE49-F238E27FC236}">
                <a16:creationId xmlns:a16="http://schemas.microsoft.com/office/drawing/2014/main" id="{53D993A3-E242-C633-009D-F06C4A38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" y="3005094"/>
            <a:ext cx="4624198" cy="346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7534B-5228-444B-8BFB-72DEB58BEC16}"/>
              </a:ext>
            </a:extLst>
          </p:cNvPr>
          <p:cNvSpPr txBox="1"/>
          <p:nvPr/>
        </p:nvSpPr>
        <p:spPr>
          <a:xfrm>
            <a:off x="570924" y="1450140"/>
            <a:ext cx="10519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Held in </a:t>
            </a:r>
            <a:r>
              <a:rPr lang="en-US" sz="2400" dirty="0">
                <a:highlight>
                  <a:srgbClr val="FFFF00"/>
                </a:highlight>
              </a:rPr>
              <a:t>1972 October 19</a:t>
            </a:r>
            <a:r>
              <a:rPr lang="en-US" sz="2400" baseline="30000" dirty="0">
                <a:highlight>
                  <a:srgbClr val="FFFF00"/>
                </a:highlight>
              </a:rPr>
              <a:t>th</a:t>
            </a:r>
            <a:r>
              <a:rPr lang="en-US" sz="2400" dirty="0">
                <a:highlight>
                  <a:srgbClr val="FFFF00"/>
                </a:highlight>
              </a:rPr>
              <a:t> </a:t>
            </a:r>
            <a:r>
              <a:rPr lang="en-US" sz="2400" dirty="0"/>
              <a:t>At Stanford University for the game Spacewar!</a:t>
            </a:r>
          </a:p>
        </p:txBody>
      </p:sp>
    </p:spTree>
    <p:extLst>
      <p:ext uri="{BB962C8B-B14F-4D97-AF65-F5344CB8AC3E}">
        <p14:creationId xmlns:p14="http://schemas.microsoft.com/office/powerpoint/2010/main" val="8625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467770" y="375156"/>
            <a:ext cx="7459826" cy="768096"/>
          </a:xfrm>
        </p:spPr>
        <p:txBody>
          <a:bodyPr/>
          <a:lstStyle/>
          <a:p>
            <a:r>
              <a:rPr lang="en-US" dirty="0"/>
              <a:t>Most popular video game genres </a:t>
            </a:r>
            <a:endParaRPr lang="lt-LT" dirty="0"/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098" name="Picture 2" descr="The 20 Most Popular Video Games of 2022 - Best Video Games to Play Now">
            <a:extLst>
              <a:ext uri="{FF2B5EF4-FFF2-40B4-BE49-F238E27FC236}">
                <a16:creationId xmlns:a16="http://schemas.microsoft.com/office/drawing/2014/main" id="{7DB24B6A-7184-2172-EE7B-1E75AFE7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4" y="1986479"/>
            <a:ext cx="7865378" cy="39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3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{18E95A32-BE48-4A68-B509-E7136901A3D6}tf78438558_win32</Template>
  <TotalTime>247</TotalTime>
  <Words>500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Libre Franklin</vt:lpstr>
      <vt:lpstr>Sabon Next LT</vt:lpstr>
      <vt:lpstr>Office Theme</vt:lpstr>
      <vt:lpstr>History of Gaming </vt:lpstr>
      <vt:lpstr>AGENDA</vt:lpstr>
      <vt:lpstr>What is gaming?</vt:lpstr>
      <vt:lpstr>Why do we need gaming?</vt:lpstr>
      <vt:lpstr>First video Game</vt:lpstr>
      <vt:lpstr>Evolution of Input devices </vt:lpstr>
      <vt:lpstr>Esports</vt:lpstr>
      <vt:lpstr>First esport tournament</vt:lpstr>
      <vt:lpstr>Most popular video game genres </vt:lpstr>
      <vt:lpstr>MOBA</vt:lpstr>
      <vt:lpstr>Most popular moba games:</vt:lpstr>
      <vt:lpstr>FPS</vt:lpstr>
      <vt:lpstr>Most popular FPS games:</vt:lpstr>
      <vt:lpstr>BR</vt:lpstr>
      <vt:lpstr>Most popular Battle Royale games:</vt:lpstr>
      <vt:lpstr>RPG</vt:lpstr>
      <vt:lpstr>Most popular RPG games</vt:lpstr>
      <vt:lpstr>Historical gaming flops</vt:lpstr>
      <vt:lpstr>1. ET: the extra-terrestrial</vt:lpstr>
      <vt:lpstr>2. Def Jam Rapstar </vt:lpstr>
      <vt:lpstr>3. Cyberpunk 2077</vt:lpstr>
      <vt:lpstr>SUMMARY/Conclusion </vt:lpstr>
      <vt:lpstr>THANK YOU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Gaming </dc:title>
  <dc:subject/>
  <dc:creator>Martynas Kuliešius</dc:creator>
  <cp:lastModifiedBy>Martynas Kuliešius</cp:lastModifiedBy>
  <cp:revision>7</cp:revision>
  <dcterms:created xsi:type="dcterms:W3CDTF">2022-10-11T22:19:53Z</dcterms:created>
  <dcterms:modified xsi:type="dcterms:W3CDTF">2022-10-17T00:11:02Z</dcterms:modified>
</cp:coreProperties>
</file>